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5" r:id="rId1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2" Type="http://schemas.openxmlformats.org/officeDocument/2006/relationships/slide" Target="slides/slide3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5F5A77E-AD5B-C2A7-BCED-A5AABF50EE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4EB17DE0-D3F4-5869-72E5-8F76EBDDB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44" name="Slide Number Placeholder 3">
            <a:extLst>
              <a:ext uri="{FF2B5EF4-FFF2-40B4-BE49-F238E27FC236}">
                <a16:creationId xmlns:a16="http://schemas.microsoft.com/office/drawing/2014/main" id="{ADD4EAE6-10B3-46F1-79B3-9FC5932C7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Calibri" panose="020F0502020204030204" pitchFamily="34" charset="0"/>
              </a:defRPr>
            </a:lvl1pPr>
            <a:lvl2pPr marL="742950" indent="-285750" defTabSz="923925">
              <a:spcBef>
                <a:spcPct val="30000"/>
              </a:spcBef>
              <a:defRPr sz="1200">
                <a:solidFill>
                  <a:schemeClr val="tx1"/>
                </a:solidFill>
                <a:latin typeface="Calibri" panose="020F0502020204030204" pitchFamily="34" charset="0"/>
              </a:defRPr>
            </a:lvl2pPr>
            <a:lvl3pPr marL="1143000" indent="-228600" defTabSz="923925">
              <a:spcBef>
                <a:spcPct val="30000"/>
              </a:spcBef>
              <a:defRPr sz="1200">
                <a:solidFill>
                  <a:schemeClr val="tx1"/>
                </a:solidFill>
                <a:latin typeface="Calibri" panose="020F0502020204030204" pitchFamily="34" charset="0"/>
              </a:defRPr>
            </a:lvl3pPr>
            <a:lvl4pPr marL="1600200" indent="-228600" defTabSz="923925">
              <a:spcBef>
                <a:spcPct val="30000"/>
              </a:spcBef>
              <a:defRPr sz="1200">
                <a:solidFill>
                  <a:schemeClr val="tx1"/>
                </a:solidFill>
                <a:latin typeface="Calibri" panose="020F0502020204030204" pitchFamily="34" charset="0"/>
              </a:defRPr>
            </a:lvl4pPr>
            <a:lvl5pPr marL="2057400" indent="-228600" defTabSz="923925">
              <a:spcBef>
                <a:spcPct val="30000"/>
              </a:spcBef>
              <a:defRPr sz="1200">
                <a:solidFill>
                  <a:schemeClr val="tx1"/>
                </a:solidFill>
                <a:latin typeface="Calibri" panose="020F0502020204030204" pitchFamily="34" charset="0"/>
              </a:defRPr>
            </a:lvl5pPr>
            <a:lvl6pPr marL="2514600" indent="-228600" defTabSz="92392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2392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2392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23925"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280DC9EF-F6A8-4720-A447-570CA32C14F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2.xml"/></Relationships>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C8E1B55-ABCB-C49A-50C6-A92604A077B6}"/>
              </a:ext>
            </a:extLst>
          </p:cNvPr>
          <p:cNvSpPr>
            <a:spLocks noGrp="1" noChangeArrowheads="1"/>
          </p:cNvSpPr>
          <p:nvPr>
            <p:ph type="body" idx="1"/>
          </p:nvPr>
        </p:nvSpPr>
        <p:spPr bwMode="auto">
          <a:xfrm>
            <a:off x="604838" y="1712913"/>
            <a:ext cx="7894637"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Department of Commerce: </a:t>
            </a:r>
            <a:r>
              <a:rPr lang="ja-JP" altLang="en-US" b="1">
                <a:latin typeface="Arial" panose="020B0604020202020204" pitchFamily="34" charset="0"/>
              </a:rPr>
              <a:t>“</a:t>
            </a:r>
            <a:r>
              <a:rPr lang="en-US" altLang="ja-JP" b="1">
                <a:latin typeface="Arial" panose="020B0604020202020204" pitchFamily="34" charset="0"/>
              </a:rPr>
              <a:t>20% of overall US economy is weather sensitive</a:t>
            </a:r>
            <a:r>
              <a:rPr lang="ja-JP" altLang="en-US" b="1">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~$3 trillion/year</a:t>
            </a:r>
          </a:p>
          <a:p>
            <a:pPr lvl="1" eaLnBrk="1" hangingPunct="1">
              <a:lnSpc>
                <a:spcPct val="90000"/>
              </a:lnSpc>
              <a:spcBef>
                <a:spcPct val="0"/>
              </a:spcBef>
              <a:spcAft>
                <a:spcPts val="1200"/>
              </a:spcAft>
            </a:pPr>
            <a:r>
              <a:rPr lang="en-US" altLang="en-US" sz="2400" b="1">
                <a:latin typeface="Arial" panose="020B0604020202020204" pitchFamily="34" charset="0"/>
                <a:ea typeface="MS PGothic" panose="020B0600070205080204" pitchFamily="34" charset="-128"/>
              </a:rPr>
              <a:t>Impact to air and surface transportation, agriculture, construction, energy production and distribution, etc.</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a:t>
            </a:r>
            <a:r>
              <a:rPr lang="en-US" altLang="en-US" b="1" u="sng">
                <a:latin typeface="Arial" panose="020B0604020202020204" pitchFamily="34" charset="0"/>
                <a:ea typeface="MS PGothic" panose="020B0600070205080204" pitchFamily="34" charset="-128"/>
              </a:rPr>
              <a:t>half of this is </a:t>
            </a:r>
            <a:r>
              <a:rPr lang="ja-JP" altLang="en-US" b="1" u="sng">
                <a:latin typeface="Arial" panose="020B0604020202020204" pitchFamily="34" charset="0"/>
              </a:rPr>
              <a:t>“</a:t>
            </a:r>
            <a:r>
              <a:rPr lang="en-US" altLang="ja-JP" b="1" u="sng">
                <a:latin typeface="Arial" panose="020B0604020202020204" pitchFamily="34" charset="0"/>
              </a:rPr>
              <a:t>forecast sensitive</a:t>
            </a:r>
            <a:r>
              <a:rPr lang="ja-JP" altLang="en-US" b="1" u="sng">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$1.5 trillion/year</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the </a:t>
            </a:r>
            <a:r>
              <a:rPr lang="en-US" altLang="en-US" b="1" u="sng">
                <a:latin typeface="Arial" panose="020B0604020202020204" pitchFamily="34" charset="0"/>
                <a:ea typeface="MS PGothic" panose="020B0600070205080204" pitchFamily="34" charset="-128"/>
              </a:rPr>
              <a:t>potential savings due to weather forecasting amount to 5% </a:t>
            </a:r>
            <a:r>
              <a:rPr lang="en-US" altLang="en-US" b="1">
                <a:latin typeface="Arial" panose="020B0604020202020204" pitchFamily="34" charset="0"/>
                <a:ea typeface="MS PGothic" panose="020B0600070205080204" pitchFamily="34" charset="-128"/>
              </a:rPr>
              <a:t>of the </a:t>
            </a:r>
            <a:r>
              <a:rPr lang="ja-JP" altLang="en-US" b="1">
                <a:latin typeface="Arial" panose="020B0604020202020204" pitchFamily="34" charset="0"/>
              </a:rPr>
              <a:t>“</a:t>
            </a:r>
            <a:r>
              <a:rPr lang="en-US" altLang="ja-JP" b="1">
                <a:latin typeface="Arial" panose="020B0604020202020204" pitchFamily="34" charset="0"/>
              </a:rPr>
              <a:t>forecast sensitive total</a:t>
            </a:r>
            <a:r>
              <a:rPr lang="ja-JP" altLang="en-US" b="1">
                <a:latin typeface="Arial" panose="020B0604020202020204" pitchFamily="34" charset="0"/>
              </a:rPr>
              <a:t>”</a:t>
            </a:r>
            <a:r>
              <a:rPr lang="en-US" altLang="ja-JP" b="1">
                <a:latin typeface="Arial" panose="020B0604020202020204" pitchFamily="34" charset="0"/>
              </a:rPr>
              <a:t>: </a:t>
            </a:r>
            <a:r>
              <a:rPr lang="en-US" altLang="ja-JP" b="1" i="1" u="sng">
                <a:solidFill>
                  <a:schemeClr val="folHlink"/>
                </a:solidFill>
                <a:latin typeface="Arial" panose="020B0604020202020204" pitchFamily="34" charset="0"/>
              </a:rPr>
              <a:t>~$75B/year</a:t>
            </a:r>
            <a:endParaRPr lang="en-US" altLang="ja-JP" b="1" u="sng">
              <a:latin typeface="Arial" panose="020B060402020202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p:txBody>
      </p:sp>
      <p:sp>
        <p:nvSpPr>
          <p:cNvPr id="62468" name="Rectangle 3">
            <a:extLst>
              <a:ext uri="{FF2B5EF4-FFF2-40B4-BE49-F238E27FC236}">
                <a16:creationId xmlns:a16="http://schemas.microsoft.com/office/drawing/2014/main" id="{02F69F73-D674-9A1D-6C56-96DC6928C013}"/>
              </a:ext>
            </a:extLst>
          </p:cNvPr>
          <p:cNvSpPr>
            <a:spLocks noGrp="1" noChangeArrowheads="1"/>
          </p:cNvSpPr>
          <p:nvPr>
            <p:ph type="title"/>
          </p:nvPr>
        </p:nvSpPr>
        <p:spPr>
          <a:xfrm>
            <a:off x="682580" y="313966"/>
            <a:ext cx="7740203" cy="515111"/>
          </a:xfrm>
        </p:spPr>
        <p:txBody>
          <a:bodyPr>
            <a:noAutofit/>
          </a:bodyPr>
          <a:lstStyle/>
          <a:p>
            <a:pPr>
              <a:defRPr/>
            </a:pPr>
            <a:r>
              <a:rPr lang="en-US" sz="3600" kern="0" dirty="0">
                <a:ln>
                  <a:noFill/>
                </a:ln>
                <a:solidFill>
                  <a:srgbClr val="003366"/>
                </a:solidFill>
                <a:latin typeface="Arial" charset="0"/>
                <a:ea typeface="ＭＳ Ｐゴシック" charset="0"/>
                <a:cs typeface="ＭＳ Ｐゴシック" charset="0"/>
              </a:rPr>
              <a:t>Weather Prediction and the US Economy:  A Macroscopic View</a:t>
            </a:r>
            <a:endParaRPr lang="en-US" sz="3200" dirty="0">
              <a:latin typeface="Arial" panose="020B0604020202020204" pitchFamily="34" charset="0"/>
              <a:cs typeface="Arial" panose="020B0604020202020204" pitchFamily="34" charset="0"/>
            </a:endParaRPr>
          </a:p>
        </p:txBody>
      </p:sp>
      <p:sp>
        <p:nvSpPr>
          <p:cNvPr id="45060" name="Line 4">
            <a:extLst>
              <a:ext uri="{FF2B5EF4-FFF2-40B4-BE49-F238E27FC236}">
                <a16:creationId xmlns:a16="http://schemas.microsoft.com/office/drawing/2014/main" id="{0C02F999-A464-C110-CC9A-4ADF92D5DBD8}"/>
              </a:ext>
            </a:extLst>
          </p:cNvPr>
          <p:cNvSpPr>
            <a:spLocks noChangeShapeType="1"/>
          </p:cNvSpPr>
          <p:nvPr/>
        </p:nvSpPr>
        <p:spPr bwMode="auto">
          <a:xfrm>
            <a:off x="1573213" y="1552575"/>
            <a:ext cx="5772150" cy="0"/>
          </a:xfrm>
          <a:prstGeom prst="line">
            <a:avLst/>
          </a:prstGeom>
          <a:noFill/>
          <a:ln w="57150" cmpd="thinThick">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5061" name="Rectangle 5">
            <a:extLst>
              <a:ext uri="{FF2B5EF4-FFF2-40B4-BE49-F238E27FC236}">
                <a16:creationId xmlns:a16="http://schemas.microsoft.com/office/drawing/2014/main" id="{147E9C9B-CB5C-CBBD-E904-368F99655F80}"/>
              </a:ext>
            </a:extLst>
          </p:cNvPr>
          <p:cNvSpPr>
            <a:spLocks noChangeArrowheads="1"/>
          </p:cNvSpPr>
          <p:nvPr/>
        </p:nvSpPr>
        <p:spPr bwMode="auto">
          <a:xfrm>
            <a:off x="0" y="1712913"/>
            <a:ext cx="280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45062" name="Footer Placeholder 1">
            <a:extLst>
              <a:ext uri="{FF2B5EF4-FFF2-40B4-BE49-F238E27FC236}">
                <a16:creationId xmlns:a16="http://schemas.microsoft.com/office/drawing/2014/main" id="{EEAA2003-0165-3332-065A-F885164ABDC8}"/>
              </a:ext>
            </a:extLst>
          </p:cNvPr>
          <p:cNvSpPr>
            <a:spLocks noGrp="1"/>
          </p:cNvSpPr>
          <p:nvPr>
            <p:ph type="ftr" sz="quarter" idx="11"/>
          </p:nvPr>
        </p:nvSpPr>
        <p:spPr bwMode="auto">
          <a:xfrm>
            <a:off x="2187575" y="6207125"/>
            <a:ext cx="4535488" cy="534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10th Symposium on Environmental Satellites</a:t>
            </a:r>
          </a:p>
        </p:txBody>
      </p:sp>
      <p:sp>
        <p:nvSpPr>
          <p:cNvPr id="45063" name="Slide Number Placeholder 2">
            <a:extLst>
              <a:ext uri="{FF2B5EF4-FFF2-40B4-BE49-F238E27FC236}">
                <a16:creationId xmlns:a16="http://schemas.microsoft.com/office/drawing/2014/main" id="{A77B4FF2-7D4B-7D47-3219-587A56B10EC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70722C-23E5-45F4-8D9C-F38BCB8E4CA8}" type="slidenum">
              <a:rPr kumimoji="0" lang="en-US" altLang="en-US" sz="1600" b="0" i="0" u="none" strike="noStrike" kern="1200" cap="none" spc="0" normalizeH="0" baseline="0" noProof="0" smtClean="0">
                <a:ln>
                  <a:noFill/>
                </a:ln>
                <a:solidFill>
                  <a:srgbClr val="4F81BD"/>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srgbClr val="4F81BD"/>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